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2"/>
  </p:handoutMasterIdLst>
  <p:sldIdLst>
    <p:sldId id="258" r:id="rId2"/>
    <p:sldId id="260" r:id="rId3"/>
    <p:sldId id="263" r:id="rId4"/>
    <p:sldId id="326" r:id="rId5"/>
    <p:sldId id="341" r:id="rId6"/>
    <p:sldId id="257" r:id="rId7"/>
    <p:sldId id="259" r:id="rId8"/>
    <p:sldId id="264" r:id="rId9"/>
    <p:sldId id="265" r:id="rId10"/>
    <p:sldId id="266" r:id="rId11"/>
    <p:sldId id="275" r:id="rId12"/>
    <p:sldId id="267" r:id="rId13"/>
    <p:sldId id="269" r:id="rId14"/>
    <p:sldId id="325" r:id="rId15"/>
    <p:sldId id="270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5" r:id="rId25"/>
    <p:sldId id="283" r:id="rId26"/>
    <p:sldId id="288" r:id="rId27"/>
    <p:sldId id="289" r:id="rId28"/>
    <p:sldId id="343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9" r:id="rId37"/>
    <p:sldId id="344" r:id="rId38"/>
    <p:sldId id="338" r:id="rId39"/>
    <p:sldId id="300" r:id="rId40"/>
    <p:sldId id="301" r:id="rId41"/>
    <p:sldId id="345" r:id="rId42"/>
    <p:sldId id="346" r:id="rId43"/>
    <p:sldId id="350" r:id="rId44"/>
    <p:sldId id="302" r:id="rId45"/>
    <p:sldId id="303" r:id="rId46"/>
    <p:sldId id="304" r:id="rId47"/>
    <p:sldId id="305" r:id="rId48"/>
    <p:sldId id="306" r:id="rId49"/>
    <p:sldId id="342" r:id="rId50"/>
    <p:sldId id="307" r:id="rId51"/>
    <p:sldId id="334" r:id="rId52"/>
    <p:sldId id="335" r:id="rId53"/>
    <p:sldId id="309" r:id="rId54"/>
    <p:sldId id="310" r:id="rId55"/>
    <p:sldId id="311" r:id="rId56"/>
    <p:sldId id="314" r:id="rId57"/>
    <p:sldId id="312" r:id="rId58"/>
    <p:sldId id="336" r:id="rId59"/>
    <p:sldId id="347" r:id="rId60"/>
    <p:sldId id="315" r:id="rId61"/>
    <p:sldId id="316" r:id="rId62"/>
    <p:sldId id="348" r:id="rId63"/>
    <p:sldId id="349" r:id="rId64"/>
    <p:sldId id="317" r:id="rId65"/>
    <p:sldId id="318" r:id="rId66"/>
    <p:sldId id="319" r:id="rId67"/>
    <p:sldId id="320" r:id="rId68"/>
    <p:sldId id="321" r:id="rId69"/>
    <p:sldId id="322" r:id="rId70"/>
    <p:sldId id="32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aft" id="{A3026A50-0228-4EF2-8383-786A8465B7E0}">
          <p14:sldIdLst>
            <p14:sldId id="258"/>
            <p14:sldId id="260"/>
            <p14:sldId id="263"/>
            <p14:sldId id="326"/>
            <p14:sldId id="341"/>
          </p14:sldIdLst>
        </p14:section>
        <p14:section name="Opening" id="{7E47F251-6AEA-41A6-90D6-6DE04425549E}">
          <p14:sldIdLst>
            <p14:sldId id="257"/>
            <p14:sldId id="259"/>
            <p14:sldId id="264"/>
            <p14:sldId id="265"/>
            <p14:sldId id="266"/>
          </p14:sldIdLst>
        </p14:section>
        <p14:section name="I. Introduction" id="{63B54EBB-407A-41D1-AC5B-F35B3639D565}">
          <p14:sldIdLst>
            <p14:sldId id="275"/>
            <p14:sldId id="267"/>
            <p14:sldId id="269"/>
            <p14:sldId id="325"/>
            <p14:sldId id="270"/>
          </p14:sldIdLst>
        </p14:section>
        <p14:section name="II. Project Management" id="{EC324662-DAFD-489B-BF67-89E24DB2D014}">
          <p14:sldIdLst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5"/>
            <p14:sldId id="283"/>
          </p14:sldIdLst>
        </p14:section>
        <p14:section name=" III. Software Requirement Specification" id="{60289913-21AC-474B-A6E5-5321F7FC2F46}">
          <p14:sldIdLst>
            <p14:sldId id="288"/>
            <p14:sldId id="289"/>
            <p14:sldId id="343"/>
            <p14:sldId id="291"/>
            <p14:sldId id="292"/>
            <p14:sldId id="293"/>
          </p14:sldIdLst>
        </p14:section>
        <p14:section name=" IV. Software Design Description" id="{04C5308E-FF6F-4768-98FA-7757CCEA0597}">
          <p14:sldIdLst>
            <p14:sldId id="294"/>
            <p14:sldId id="295"/>
            <p14:sldId id="296"/>
            <p14:sldId id="297"/>
            <p14:sldId id="299"/>
            <p14:sldId id="344"/>
            <p14:sldId id="338"/>
            <p14:sldId id="300"/>
            <p14:sldId id="301"/>
            <p14:sldId id="345"/>
            <p14:sldId id="346"/>
            <p14:sldId id="350"/>
            <p14:sldId id="302"/>
            <p14:sldId id="303"/>
          </p14:sldIdLst>
        </p14:section>
        <p14:section name=" V. Quality Control" id="{6A73B5EF-3FC4-4734-9B19-626080DA8430}">
          <p14:sldIdLst>
            <p14:sldId id="304"/>
            <p14:sldId id="305"/>
            <p14:sldId id="306"/>
            <p14:sldId id="342"/>
            <p14:sldId id="307"/>
            <p14:sldId id="334"/>
            <p14:sldId id="335"/>
            <p14:sldId id="309"/>
            <p14:sldId id="310"/>
            <p14:sldId id="311"/>
            <p14:sldId id="314"/>
            <p14:sldId id="312"/>
            <p14:sldId id="336"/>
            <p14:sldId id="347"/>
          </p14:sldIdLst>
        </p14:section>
        <p14:section name="VI. Project Result" id="{72199AEA-1841-4683-8955-AE02CEADFA21}">
          <p14:sldIdLst>
            <p14:sldId id="315"/>
            <p14:sldId id="316"/>
            <p14:sldId id="348"/>
            <p14:sldId id="349"/>
            <p14:sldId id="317"/>
            <p14:sldId id="318"/>
          </p14:sldIdLst>
        </p14:section>
        <p14:section name="VII. Demo" id="{5F2151DA-8615-43D7-8947-82CC2DA8BBB8}">
          <p14:sldIdLst>
            <p14:sldId id="319"/>
            <p14:sldId id="320"/>
          </p14:sldIdLst>
        </p14:section>
        <p14:section name="VIII. Q &amp; A" id="{C93B0FF9-DF0B-41AF-BE26-8D79DBB0D889}">
          <p14:sldIdLst>
            <p14:sldId id="321"/>
            <p14:sldId id="322"/>
          </p14:sldIdLst>
        </p14:section>
        <p14:section name="Closing" id="{D3EA7497-E70A-471B-9291-07C570C3B2FC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88"/>
    <a:srgbClr val="5B9BD5"/>
    <a:srgbClr val="4CAF50"/>
    <a:srgbClr val="9C27B0"/>
    <a:srgbClr val="2196F3"/>
    <a:srgbClr val="FF9270"/>
    <a:srgbClr val="FF5722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2" autoAdjust="0"/>
    <p:restoredTop sz="91667" autoAdjust="0"/>
  </p:normalViewPr>
  <p:slideViewPr>
    <p:cSldViewPr snapToGrid="0">
      <p:cViewPr>
        <p:scale>
          <a:sx n="50" d="100"/>
          <a:sy n="50" d="100"/>
        </p:scale>
        <p:origin x="1074" y="228"/>
      </p:cViewPr>
      <p:guideLst>
        <p:guide orient="horz" pos="2208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09E55-BFE0-4D21-9D4F-2FB281AE74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8175-646A-4276-8B79-9BD61855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4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1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6.jpe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14.png"/><Relationship Id="rId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17.jp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7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2.png"/><Relationship Id="rId2" Type="http://schemas.openxmlformats.org/officeDocument/2006/relationships/image" Target="../media/image1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8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1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19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gif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2.png"/><Relationship Id="rId4" Type="http://schemas.openxmlformats.org/officeDocument/2006/relationships/image" Target="../media/image8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2.png"/><Relationship Id="rId4" Type="http://schemas.openxmlformats.org/officeDocument/2006/relationships/image" Target="../media/image9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G"/><Relationship Id="rId5" Type="http://schemas.openxmlformats.org/officeDocument/2006/relationships/image" Target="../media/image2.png"/><Relationship Id="rId4" Type="http://schemas.openxmlformats.org/officeDocument/2006/relationships/image" Target="../media/image9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rdofKnight93/Capstone_SM2016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10" Type="http://schemas.openxmlformats.org/officeDocument/2006/relationships/image" Target="../media/image10.png"/><Relationship Id="rId4" Type="http://schemas.openxmlformats.org/officeDocument/2006/relationships/image" Target="../media/image3.jpeg"/><Relationship Id="rId9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jpe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508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200">
        <p159:morph option="byObject"/>
      </p:transition>
    </mc:Choice>
    <mc:Fallback xmlns="">
      <p:transition advTm="2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890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00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672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536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5535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204702" y="5626100"/>
            <a:ext cx="2730500" cy="927100"/>
            <a:chOff x="12192000" y="5626100"/>
            <a:chExt cx="2730500" cy="927100"/>
          </a:xfrm>
        </p:grpSpPr>
        <p:sp>
          <p:nvSpPr>
            <p:cNvPr id="68" name="Rectangle 6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72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638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974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974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73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418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974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270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534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0" y="6866283"/>
            <a:ext cx="11707130" cy="320040"/>
            <a:chOff x="-122664" y="6858000"/>
            <a:chExt cx="11707130" cy="320040"/>
          </a:xfrm>
        </p:grpSpPr>
        <p:sp>
          <p:nvSpPr>
            <p:cNvPr id="63" name="Rectangle 62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Triangle 63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28840" y="68439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9461500" y="5626100"/>
            <a:ext cx="2730500" cy="927100"/>
            <a:chOff x="12192000" y="5626100"/>
            <a:chExt cx="2730500" cy="927100"/>
          </a:xfrm>
        </p:grpSpPr>
        <p:sp>
          <p:nvSpPr>
            <p:cNvPr id="67" name="Rectangle 6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72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309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25" name="Rectangle 12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31" name="Rectangle 13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40" name="Rectangle 13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43" name="Rectangle 1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46" name="Rectangle 145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49" name="Rectangle 1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53" name="Rectangle 152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57" name="Rectangle 15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436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61" name="Rectangle 16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06089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65" name="Rectangle 164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69" name="Rectangle 168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73" name="Rectangle 172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77" name="Rectangle 1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314940" y="2782768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314939" y="3467585"/>
            <a:ext cx="3828835" cy="461665"/>
            <a:chOff x="3182762" y="1748565"/>
            <a:chExt cx="3828835" cy="461665"/>
          </a:xfrm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698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40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204699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0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50597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  <a:solidFill>
            <a:schemeClr val="bg1">
              <a:alpha val="0"/>
            </a:schemeClr>
          </a:solidFill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  <a:solidFill>
            <a:schemeClr val="bg1">
              <a:alpha val="0"/>
            </a:schemeClr>
          </a:solidFill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62" y="2602706"/>
            <a:ext cx="1440799" cy="108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0" y="3797165"/>
            <a:ext cx="2330400" cy="174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03" y="3801091"/>
            <a:ext cx="1561663" cy="117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7" y="1931656"/>
            <a:ext cx="2377568" cy="1783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TextBox 86"/>
          <p:cNvSpPr txBox="1"/>
          <p:nvPr/>
        </p:nvSpPr>
        <p:spPr>
          <a:xfrm>
            <a:off x="5574923" y="1834300"/>
            <a:ext cx="6051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7561" y="1902317"/>
            <a:ext cx="1578045" cy="53131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1283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4" name="Group 33"/>
          <p:cNvGrpSpPr/>
          <p:nvPr/>
        </p:nvGrpSpPr>
        <p:grpSpPr>
          <a:xfrm>
            <a:off x="12123261" y="1784620"/>
            <a:ext cx="3034706" cy="900290"/>
            <a:chOff x="559911" y="1784620"/>
            <a:chExt cx="3034706" cy="9002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6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600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9" y="1902317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70211" y="1784620"/>
            <a:ext cx="3034706" cy="900290"/>
            <a:chOff x="559911" y="1784620"/>
            <a:chExt cx="3034706" cy="90029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31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26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4747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82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408896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131345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72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38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22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115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TextBox 86"/>
          <p:cNvSpPr txBox="1"/>
          <p:nvPr/>
        </p:nvSpPr>
        <p:spPr>
          <a:xfrm>
            <a:off x="6565917" y="1834300"/>
            <a:ext cx="50601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24215" y="904838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1064" y="2549088"/>
            <a:ext cx="5512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volunteer social network called by “</a:t>
            </a:r>
            <a:r>
              <a:rPr lang="en-US" sz="2000" dirty="0" err="1"/>
              <a:t>iVolunteer</a:t>
            </a:r>
            <a:r>
              <a:rPr lang="en-US" sz="2000" dirty="0"/>
              <a:t>” allow: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volunteer and organization which joining in volunteer activities connect with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Launching the volunteer project or joining other volunteer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42" y="1910514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1527911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-5560788" y="1461257"/>
            <a:ext cx="850392" cy="846023"/>
            <a:chOff x="1001486" y="1465943"/>
            <a:chExt cx="597928" cy="653143"/>
          </a:xfrm>
        </p:grpSpPr>
        <p:sp>
          <p:nvSpPr>
            <p:cNvPr id="29" name="Rectangle 28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-5560788" y="2473489"/>
            <a:ext cx="850392" cy="850391"/>
            <a:chOff x="1001486" y="1465943"/>
            <a:chExt cx="653143" cy="653143"/>
          </a:xfrm>
        </p:grpSpPr>
        <p:sp>
          <p:nvSpPr>
            <p:cNvPr id="35" name="Rectangle 3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560788" y="3450838"/>
            <a:ext cx="850392" cy="850392"/>
            <a:chOff x="1001486" y="1465943"/>
            <a:chExt cx="653143" cy="653143"/>
          </a:xfrm>
        </p:grpSpPr>
        <p:sp>
          <p:nvSpPr>
            <p:cNvPr id="43" name="Rectangle 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5550829" y="4428188"/>
            <a:ext cx="837774" cy="850393"/>
            <a:chOff x="1001486" y="1465943"/>
            <a:chExt cx="653143" cy="653143"/>
          </a:xfrm>
        </p:grpSpPr>
        <p:sp>
          <p:nvSpPr>
            <p:cNvPr id="46" name="Rectangle 4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4718952" y="1461257"/>
            <a:ext cx="4663440" cy="846023"/>
            <a:chOff x="1277262" y="1756227"/>
            <a:chExt cx="4663440" cy="846023"/>
          </a:xfrm>
        </p:grpSpPr>
        <p:sp>
          <p:nvSpPr>
            <p:cNvPr id="49" name="Rectangle 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718952" y="2473491"/>
            <a:ext cx="4663440" cy="850392"/>
            <a:chOff x="1277262" y="2768461"/>
            <a:chExt cx="4663440" cy="850392"/>
          </a:xfrm>
        </p:grpSpPr>
        <p:sp>
          <p:nvSpPr>
            <p:cNvPr id="53" name="Rectangle 52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718952" y="3450838"/>
            <a:ext cx="4663440" cy="850392"/>
            <a:chOff x="1277262" y="3745808"/>
            <a:chExt cx="4663440" cy="850392"/>
          </a:xfrm>
        </p:grpSpPr>
        <p:sp>
          <p:nvSpPr>
            <p:cNvPr id="57" name="Rectangle 56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4710653" y="4428185"/>
            <a:ext cx="4663440" cy="850392"/>
            <a:chOff x="1277262" y="4723155"/>
            <a:chExt cx="4663440" cy="850392"/>
          </a:xfrm>
        </p:grpSpPr>
        <p:sp>
          <p:nvSpPr>
            <p:cNvPr id="61" name="Rectangle 60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906222" y="1466946"/>
            <a:ext cx="850392" cy="850391"/>
            <a:chOff x="1001486" y="1465943"/>
            <a:chExt cx="653143" cy="653143"/>
          </a:xfrm>
        </p:grpSpPr>
        <p:sp>
          <p:nvSpPr>
            <p:cNvPr id="65" name="Rectangle 6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909155" y="2469854"/>
            <a:ext cx="850392" cy="850393"/>
            <a:chOff x="1001486" y="1465943"/>
            <a:chExt cx="653143" cy="653143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912685" y="3443556"/>
            <a:ext cx="850392" cy="850391"/>
            <a:chOff x="1001486" y="1465943"/>
            <a:chExt cx="653143" cy="653143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910285" y="4428184"/>
            <a:ext cx="850392" cy="850392"/>
            <a:chOff x="1001485" y="1465942"/>
            <a:chExt cx="753732" cy="690824"/>
          </a:xfrm>
        </p:grpSpPr>
        <p:sp>
          <p:nvSpPr>
            <p:cNvPr id="74" name="Rectangle 73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40629" y="1466019"/>
            <a:ext cx="4663440" cy="850392"/>
            <a:chOff x="6224140" y="1756226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54235" y="2469851"/>
            <a:ext cx="4663440" cy="850392"/>
            <a:chOff x="6229445" y="2764821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2257296" y="3443558"/>
            <a:ext cx="4663440" cy="850392"/>
            <a:chOff x="6222982" y="3738528"/>
            <a:chExt cx="4663440" cy="850392"/>
          </a:xfrm>
        </p:grpSpPr>
        <p:sp>
          <p:nvSpPr>
            <p:cNvPr id="90" name="Rectangle 89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2257297" y="4428185"/>
            <a:ext cx="4663440" cy="850392"/>
            <a:chOff x="6222982" y="4723155"/>
            <a:chExt cx="4663440" cy="850392"/>
          </a:xfrm>
        </p:grpSpPr>
        <p:sp>
          <p:nvSpPr>
            <p:cNvPr id="94" name="Rectangle 93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2225563" y="5626100"/>
            <a:ext cx="2730500" cy="927100"/>
            <a:chOff x="12192000" y="5626100"/>
            <a:chExt cx="2730500" cy="927100"/>
          </a:xfrm>
        </p:grpSpPr>
        <p:sp>
          <p:nvSpPr>
            <p:cNvPr id="98" name="Rectangle 9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93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48319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2192000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9463313" y="5626100"/>
            <a:ext cx="2730500" cy="927100"/>
            <a:chOff x="12192000" y="5626100"/>
            <a:chExt cx="2730500" cy="927100"/>
          </a:xfrm>
        </p:grpSpPr>
        <p:sp>
          <p:nvSpPr>
            <p:cNvPr id="107" name="Rectangle 10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90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8" name="Picture 87" descr="C:\Users\Chien-Thang\Google Drive\Capstone Project Documents\Documents\Reports\Images\Iterative and Incremental Software Process Mode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04" y="1748380"/>
            <a:ext cx="4761865" cy="345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478841" y="5545611"/>
            <a:ext cx="25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and Incremental</a:t>
            </a:r>
          </a:p>
        </p:txBody>
      </p:sp>
    </p:spTree>
    <p:extLst>
      <p:ext uri="{BB962C8B-B14F-4D97-AF65-F5344CB8AC3E}">
        <p14:creationId xmlns:p14="http://schemas.microsoft.com/office/powerpoint/2010/main" val="30971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-19888" y="865358"/>
            <a:ext cx="6568174" cy="461665"/>
            <a:chOff x="3182762" y="1748565"/>
            <a:chExt cx="6568174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12192000" y="865358"/>
            <a:ext cx="6022769" cy="461665"/>
            <a:chOff x="3182762" y="1748565"/>
            <a:chExt cx="6022769" cy="461665"/>
          </a:xfrm>
        </p:grpSpPr>
        <p:sp>
          <p:nvSpPr>
            <p:cNvPr id="226" name="Flowchart: Off-page Connector 2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-8491481" y="865358"/>
            <a:ext cx="8676957" cy="461665"/>
            <a:chOff x="3182762" y="1748565"/>
            <a:chExt cx="8676957" cy="461665"/>
          </a:xfrm>
        </p:grpSpPr>
        <p:sp>
          <p:nvSpPr>
            <p:cNvPr id="70" name="Flowchart: Off-page Connector 6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5124995" y="1668635"/>
            <a:ext cx="2120409" cy="901717"/>
            <a:chOff x="5124995" y="2078210"/>
            <a:chExt cx="2120409" cy="817226"/>
          </a:xfrm>
        </p:grpSpPr>
        <p:sp>
          <p:nvSpPr>
            <p:cNvPr id="77" name="Rounded Rectangle 7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42427" y="2109903"/>
              <a:ext cx="955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Bùi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Đình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Chiến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040719" y="2605150"/>
              <a:ext cx="120468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Instructor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124995" y="2862140"/>
            <a:ext cx="2712498" cy="901717"/>
            <a:chOff x="5124995" y="2078210"/>
            <a:chExt cx="2712498" cy="817226"/>
          </a:xfrm>
        </p:grpSpPr>
        <p:sp>
          <p:nvSpPr>
            <p:cNvPr id="81" name="Rounded Rectangle 8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53626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6050241" y="2605150"/>
              <a:ext cx="17872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Manager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00103" y="4091235"/>
            <a:ext cx="2685505" cy="901717"/>
            <a:chOff x="5124995" y="2078210"/>
            <a:chExt cx="2685505" cy="817226"/>
          </a:xfrm>
        </p:grpSpPr>
        <p:sp>
          <p:nvSpPr>
            <p:cNvPr id="85" name="Rounded Rectangle 84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79274" y="2109903"/>
              <a:ext cx="1282018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</a:t>
              </a:r>
              <a:r>
                <a:rPr lang="en-US" sz="1600" b="1" dirty="0" err="1">
                  <a:solidFill>
                    <a:schemeClr val="bg1"/>
                  </a:solidFill>
                </a:rPr>
                <a:t>Thạc</a:t>
              </a:r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Sơn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0740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Technical Leader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35681" y="4088105"/>
            <a:ext cx="2511578" cy="901717"/>
            <a:chOff x="5124995" y="2078210"/>
            <a:chExt cx="2511578" cy="817226"/>
          </a:xfrm>
        </p:grpSpPr>
        <p:sp>
          <p:nvSpPr>
            <p:cNvPr id="89" name="Rounded Rectangle 88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088336" y="2605150"/>
              <a:ext cx="1548237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 Leader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726280" y="4084407"/>
            <a:ext cx="2495005" cy="901717"/>
            <a:chOff x="5124995" y="2078210"/>
            <a:chExt cx="2495005" cy="817226"/>
          </a:xfrm>
        </p:grpSpPr>
        <p:sp>
          <p:nvSpPr>
            <p:cNvPr id="93" name="Rounded Rectangle 92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376771" y="2109903"/>
              <a:ext cx="1087029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Phạm Văn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Trọng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58835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Leader/ QA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65207" y="5292400"/>
            <a:ext cx="1969228" cy="901717"/>
            <a:chOff x="5124995" y="2078210"/>
            <a:chExt cx="1969228" cy="817226"/>
          </a:xfrm>
        </p:grpSpPr>
        <p:sp>
          <p:nvSpPr>
            <p:cNvPr id="97" name="Rounded Rectangle 9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53627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074" y="5292400"/>
            <a:ext cx="1969228" cy="901717"/>
            <a:chOff x="5124995" y="2078210"/>
            <a:chExt cx="1969228" cy="817226"/>
          </a:xfrm>
        </p:grpSpPr>
        <p:sp>
          <p:nvSpPr>
            <p:cNvPr id="101" name="Rounded Rectangle 10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504101" y="5292400"/>
            <a:ext cx="1969228" cy="901717"/>
            <a:chOff x="5124995" y="2078210"/>
            <a:chExt cx="1969228" cy="817226"/>
          </a:xfrm>
        </p:grpSpPr>
        <p:sp>
          <p:nvSpPr>
            <p:cNvPr id="106" name="Rounded Rectangle 105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9535681" y="5289270"/>
            <a:ext cx="1924483" cy="901717"/>
            <a:chOff x="5124995" y="2078210"/>
            <a:chExt cx="1924483" cy="817226"/>
          </a:xfrm>
        </p:grpSpPr>
        <p:sp>
          <p:nvSpPr>
            <p:cNvPr id="110" name="Rounded Rectangle 109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870486" y="2605150"/>
              <a:ext cx="117899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Designer</a:t>
              </a:r>
            </a:p>
          </p:txBody>
        </p:sp>
      </p:grpSp>
      <p:cxnSp>
        <p:nvCxnSpPr>
          <p:cNvPr id="113" name="Straight Connector 112"/>
          <p:cNvCxnSpPr>
            <a:stCxn id="77" idx="2"/>
            <a:endCxn id="81" idx="0"/>
          </p:cNvCxnSpPr>
          <p:nvPr/>
        </p:nvCxnSpPr>
        <p:spPr>
          <a:xfrm>
            <a:off x="5883548" y="2448303"/>
            <a:ext cx="0" cy="41383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1" idx="2"/>
          </p:cNvCxnSpPr>
          <p:nvPr/>
        </p:nvCxnSpPr>
        <p:spPr>
          <a:xfrm>
            <a:off x="5883548" y="3641808"/>
            <a:ext cx="0" cy="218992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5" idx="0"/>
          </p:cNvCxnSpPr>
          <p:nvPr/>
        </p:nvCxnSpPr>
        <p:spPr>
          <a:xfrm flipV="1">
            <a:off x="2158656" y="3860800"/>
            <a:ext cx="0" cy="23043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3" idx="0"/>
          </p:cNvCxnSpPr>
          <p:nvPr/>
        </p:nvCxnSpPr>
        <p:spPr>
          <a:xfrm flipV="1">
            <a:off x="7484833" y="3860800"/>
            <a:ext cx="0" cy="22360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9" idx="0"/>
          </p:cNvCxnSpPr>
          <p:nvPr/>
        </p:nvCxnSpPr>
        <p:spPr>
          <a:xfrm flipV="1">
            <a:off x="10294234" y="3860800"/>
            <a:ext cx="0" cy="22730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89" idx="2"/>
            <a:endCxn id="110" idx="0"/>
          </p:cNvCxnSpPr>
          <p:nvPr/>
        </p:nvCxnSpPr>
        <p:spPr>
          <a:xfrm>
            <a:off x="10294234" y="4867773"/>
            <a:ext cx="0" cy="42149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7" idx="0"/>
          </p:cNvCxnSpPr>
          <p:nvPr/>
        </p:nvCxnSpPr>
        <p:spPr>
          <a:xfrm flipV="1">
            <a:off x="1023760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1" idx="0"/>
          </p:cNvCxnSpPr>
          <p:nvPr/>
        </p:nvCxnSpPr>
        <p:spPr>
          <a:xfrm flipV="1">
            <a:off x="3115627" y="5078521"/>
            <a:ext cx="0" cy="213879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6" idx="0"/>
          </p:cNvCxnSpPr>
          <p:nvPr/>
        </p:nvCxnSpPr>
        <p:spPr>
          <a:xfrm flipV="1">
            <a:off x="5262654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155031" y="3860800"/>
            <a:ext cx="3728518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883548" y="3860800"/>
            <a:ext cx="1601285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484833" y="3860800"/>
            <a:ext cx="280940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85" idx="2"/>
          </p:cNvCxnSpPr>
          <p:nvPr/>
        </p:nvCxnSpPr>
        <p:spPr>
          <a:xfrm flipH="1">
            <a:off x="2155031" y="4870903"/>
            <a:ext cx="3625" cy="207334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155031" y="5078237"/>
            <a:ext cx="960596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115627" y="5078237"/>
            <a:ext cx="2147027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1023760" y="5078237"/>
            <a:ext cx="113127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0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6568174" y="865358"/>
            <a:ext cx="6568174" cy="461665"/>
            <a:chOff x="3182762" y="1748565"/>
            <a:chExt cx="6568174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55" y="1434392"/>
            <a:ext cx="10044898" cy="47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5204145" y="1064989"/>
            <a:ext cx="5194300" cy="517070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2192000" y="1064989"/>
            <a:ext cx="5194300" cy="517069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5204145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2192000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-5204145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2192000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1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200">
        <p159:morph option="byObject"/>
      </p:transition>
    </mc:Choice>
    <mc:Fallback xmlns="">
      <p:transition advTm="2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6010456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1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726717"/>
              </p:ext>
            </p:extLst>
          </p:nvPr>
        </p:nvGraphicFramePr>
        <p:xfrm>
          <a:off x="1200678" y="1404234"/>
          <a:ext cx="9904624" cy="491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Committed Delivery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Description</a:t>
                      </a:r>
                      <a:r>
                        <a:rPr lang="en-US" sz="1100" baseline="0" dirty="0">
                          <a:latin typeface="+mn-lt"/>
                        </a:rPr>
                        <a:t> of Deliverable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Delivery</a:t>
                      </a:r>
                      <a:r>
                        <a:rPr lang="en-US" sz="1100" baseline="0" dirty="0">
                          <a:latin typeface="+mn-lt"/>
                        </a:rPr>
                        <a:t> Media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15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Initiation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Requirements agreed, Report reviewed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Q&amp;A Management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16-05-2016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no.1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20-05-2016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no.2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03-06-2016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no.3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17-06-2016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no.4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no.5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final</a:t>
                      </a: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17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 Coding and 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Complete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no.6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all Final Documents and Source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24-08-2016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Final Documents and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Copy to CD and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Represent 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Project</a:t>
                      </a:r>
                      <a:r>
                        <a:rPr lang="en-US" sz="1100" baseline="0" dirty="0">
                          <a:latin typeface="+mn-lt"/>
                        </a:rPr>
                        <a:t> Complete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01-09-2016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3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636671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19200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42975" y="1533525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2975" y="2046448"/>
            <a:ext cx="360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project management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541141" y="4661619"/>
            <a:ext cx="1165533" cy="1234644"/>
            <a:chOff x="2991396" y="2676489"/>
            <a:chExt cx="1165533" cy="12346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121" y="2676489"/>
              <a:ext cx="594360" cy="59436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91396" y="3326358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Word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661116" y="4617623"/>
            <a:ext cx="1165533" cy="1260824"/>
            <a:chOff x="4216766" y="2683386"/>
            <a:chExt cx="1165533" cy="12608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60" y="2683386"/>
              <a:ext cx="605388" cy="59436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16766" y="3359435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Excel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2331" y="4655155"/>
            <a:ext cx="1422899" cy="1221835"/>
            <a:chOff x="1556252" y="2676489"/>
            <a:chExt cx="1422899" cy="122183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791" y="2676489"/>
              <a:ext cx="605389" cy="59436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556252" y="3313549"/>
              <a:ext cx="1422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PowerPoint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3216" y="2658531"/>
            <a:ext cx="1158199" cy="1355335"/>
            <a:chOff x="316082" y="2660404"/>
            <a:chExt cx="1158199" cy="135533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2660404"/>
              <a:ext cx="672032" cy="67203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16082" y="3430964"/>
              <a:ext cx="1158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Project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336981" y="2658531"/>
            <a:ext cx="664429" cy="1079928"/>
            <a:chOff x="1971675" y="4416474"/>
            <a:chExt cx="664429" cy="107992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675" y="4416474"/>
              <a:ext cx="640080" cy="64008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990735" y="5157848"/>
              <a:ext cx="645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Trello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456976" y="2588143"/>
            <a:ext cx="772969" cy="1150316"/>
            <a:chOff x="3211249" y="4358830"/>
            <a:chExt cx="772969" cy="11503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482" y="4358830"/>
              <a:ext cx="768096" cy="76809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211249" y="5170592"/>
              <a:ext cx="7729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GitHub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30292" y="4612225"/>
            <a:ext cx="1158200" cy="1280971"/>
            <a:chOff x="303855" y="4371390"/>
            <a:chExt cx="1158200" cy="128097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4371390"/>
              <a:ext cx="640080" cy="64008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03855" y="5067586"/>
              <a:ext cx="115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Visio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261484" y="2709306"/>
            <a:ext cx="1142616" cy="1247077"/>
            <a:chOff x="6261484" y="2709306"/>
            <a:chExt cx="1142616" cy="124707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49" y="2709306"/>
              <a:ext cx="574817" cy="59436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261484" y="3371608"/>
              <a:ext cx="11426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Visual Studio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66361" y="2693422"/>
            <a:ext cx="1261318" cy="1271517"/>
            <a:chOff x="7425052" y="2693422"/>
            <a:chExt cx="1261318" cy="12715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627" y="2693422"/>
              <a:ext cx="594360" cy="59436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425052" y="3380164"/>
              <a:ext cx="1261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Google Chrome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708982" y="2748025"/>
            <a:ext cx="1030686" cy="1247166"/>
            <a:chOff x="10268485" y="2734705"/>
            <a:chExt cx="1030686" cy="124716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6108" y="2734705"/>
              <a:ext cx="594360" cy="59436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0268485" y="3397096"/>
              <a:ext cx="10306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Sublime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944531" y="4718080"/>
            <a:ext cx="652743" cy="920098"/>
            <a:chOff x="7859647" y="4484206"/>
            <a:chExt cx="652743" cy="920098"/>
          </a:xfrm>
        </p:grpSpPr>
        <p:pic>
          <p:nvPicPr>
            <p:cNvPr id="33" name="Picture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4" y="4484206"/>
              <a:ext cx="510985" cy="50292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7859647" y="5065750"/>
              <a:ext cx="6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Astah</a:t>
              </a:r>
              <a:endParaRPr lang="en-US" sz="16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701927" y="2758348"/>
            <a:ext cx="1087092" cy="980111"/>
            <a:chOff x="9045723" y="4441126"/>
            <a:chExt cx="1087092" cy="98011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126" y="4441126"/>
              <a:ext cx="594360" cy="59436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9045723" y="5082683"/>
              <a:ext cx="1087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SQL Server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589940" y="2707390"/>
            <a:ext cx="1156781" cy="1248993"/>
            <a:chOff x="8897066" y="2707390"/>
            <a:chExt cx="1156781" cy="124899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997" y="2707390"/>
              <a:ext cx="594360" cy="59436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8897066" y="3371608"/>
              <a:ext cx="1156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Mongo </a:t>
              </a:r>
              <a:r>
                <a:rPr lang="en-US" sz="1600" dirty="0" err="1"/>
                <a:t>Robo</a:t>
              </a:r>
              <a:endParaRPr lang="en-US" sz="1600" dirty="0"/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6134100" y="2238375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685510" y="2682148"/>
            <a:ext cx="923266" cy="1056311"/>
            <a:chOff x="4383925" y="4432658"/>
            <a:chExt cx="923266" cy="10563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368" y="4432658"/>
              <a:ext cx="827602" cy="67665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4383925" y="5150415"/>
              <a:ext cx="9232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Redmine</a:t>
              </a:r>
              <a:endParaRPr lang="en-US" sz="1600" dirty="0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532871" y="2046448"/>
            <a:ext cx="256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developing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60008" y="4051903"/>
            <a:ext cx="2483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document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532871" y="4048765"/>
            <a:ext cx="2153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design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21" y="4678890"/>
            <a:ext cx="608345" cy="59436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24" y="4655155"/>
            <a:ext cx="606490" cy="59436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91383" y="5318246"/>
            <a:ext cx="1086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Photoshop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457994" y="5318178"/>
            <a:ext cx="994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Illustrator</a:t>
            </a:r>
          </a:p>
        </p:txBody>
      </p:sp>
    </p:spTree>
    <p:extLst>
      <p:ext uri="{BB962C8B-B14F-4D97-AF65-F5344CB8AC3E}">
        <p14:creationId xmlns:p14="http://schemas.microsoft.com/office/powerpoint/2010/main" val="429090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8530508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19200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99436"/>
              </p:ext>
            </p:extLst>
          </p:nvPr>
        </p:nvGraphicFramePr>
        <p:xfrm>
          <a:off x="1483660" y="2608343"/>
          <a:ext cx="9224680" cy="2096614"/>
        </p:xfrm>
        <a:graphic>
          <a:graphicData uri="http://schemas.openxmlformats.org/drawingml/2006/table">
            <a:tbl>
              <a:tblPr firstRow="1" firstCol="1" bandRow="1">
                <a:solidFill>
                  <a:srgbClr val="049F88"/>
                </a:solidFill>
                <a:tableStyleId>{5C22544A-7EE6-4342-B048-85BDC9FD1C3A}</a:tableStyleId>
              </a:tblPr>
              <a:tblGrid>
                <a:gridCol w="427526">
                  <a:extLst>
                    <a:ext uri="{9D8B030D-6E8A-4147-A177-3AD203B41FA5}">
                      <a16:colId xmlns:a16="http://schemas.microsoft.com/office/drawing/2014/main" val="3202324511"/>
                    </a:ext>
                  </a:extLst>
                </a:gridCol>
                <a:gridCol w="1068814">
                  <a:extLst>
                    <a:ext uri="{9D8B030D-6E8A-4147-A177-3AD203B41FA5}">
                      <a16:colId xmlns:a16="http://schemas.microsoft.com/office/drawing/2014/main" val="1899409241"/>
                    </a:ext>
                  </a:extLst>
                </a:gridCol>
                <a:gridCol w="822162">
                  <a:extLst>
                    <a:ext uri="{9D8B030D-6E8A-4147-A177-3AD203B41FA5}">
                      <a16:colId xmlns:a16="http://schemas.microsoft.com/office/drawing/2014/main" val="1128695788"/>
                    </a:ext>
                  </a:extLst>
                </a:gridCol>
                <a:gridCol w="1315462">
                  <a:extLst>
                    <a:ext uri="{9D8B030D-6E8A-4147-A177-3AD203B41FA5}">
                      <a16:colId xmlns:a16="http://schemas.microsoft.com/office/drawing/2014/main" val="1352464118"/>
                    </a:ext>
                  </a:extLst>
                </a:gridCol>
                <a:gridCol w="1397679">
                  <a:extLst>
                    <a:ext uri="{9D8B030D-6E8A-4147-A177-3AD203B41FA5}">
                      <a16:colId xmlns:a16="http://schemas.microsoft.com/office/drawing/2014/main" val="2142149454"/>
                    </a:ext>
                  </a:extLst>
                </a:gridCol>
                <a:gridCol w="1562111">
                  <a:extLst>
                    <a:ext uri="{9D8B030D-6E8A-4147-A177-3AD203B41FA5}">
                      <a16:colId xmlns:a16="http://schemas.microsoft.com/office/drawing/2014/main" val="1589418743"/>
                    </a:ext>
                  </a:extLst>
                </a:gridCol>
                <a:gridCol w="1479895">
                  <a:extLst>
                    <a:ext uri="{9D8B030D-6E8A-4147-A177-3AD203B41FA5}">
                      <a16:colId xmlns:a16="http://schemas.microsoft.com/office/drawing/2014/main" val="409922670"/>
                    </a:ext>
                  </a:extLst>
                </a:gridCol>
                <a:gridCol w="1151031">
                  <a:extLst>
                    <a:ext uri="{9D8B030D-6E8A-4147-A177-3AD203B41FA5}">
                      <a16:colId xmlns:a16="http://schemas.microsoft.com/office/drawing/2014/main" val="1230071322"/>
                    </a:ext>
                  </a:extLst>
                </a:gridCol>
              </a:tblGrid>
              <a:tr h="4193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Risk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Root Cause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Triggers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Avoidance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Contingency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Fallback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17953"/>
                  </a:ext>
                </a:extLst>
              </a:tr>
              <a:tr h="16772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Requirement change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SRS does not meet user requirement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Customer change requirement or some of requirements can be developed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Carefully analyze user requirement, know exactly team potentials, review by PM or Supervisor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 should have a meeting to analyze change and decide actions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Re-estimate and update project plan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Update requirement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494576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84542" y="4839286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リスク管理 </a:t>
            </a:r>
            <a:r>
              <a:rPr lang="en-US" altLang="ja-JP" dirty="0"/>
              <a:t>- </a:t>
            </a:r>
            <a:r>
              <a:rPr lang="en-US" dirty="0"/>
              <a:t>Risks  management</a:t>
            </a:r>
          </a:p>
        </p:txBody>
      </p:sp>
    </p:spTree>
    <p:extLst>
      <p:ext uri="{BB962C8B-B14F-4D97-AF65-F5344CB8AC3E}">
        <p14:creationId xmlns:p14="http://schemas.microsoft.com/office/powerpoint/2010/main" val="267871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5361047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29" y="1657787"/>
            <a:ext cx="2695951" cy="348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829" y="5441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83040" y="5441660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08" y="2734287"/>
            <a:ext cx="5792008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7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11439" y="4421951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215" y="1762232"/>
            <a:ext cx="57814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Rule: </a:t>
            </a:r>
          </a:p>
          <a:p>
            <a:r>
              <a:rPr lang="en-US" dirty="0" err="1"/>
              <a:t>ProjectCode_Document’s</a:t>
            </a:r>
            <a:r>
              <a:rPr lang="en-US" dirty="0"/>
              <a:t> </a:t>
            </a:r>
            <a:r>
              <a:rPr lang="en-US" dirty="0" err="1"/>
              <a:t>name_v</a:t>
            </a:r>
            <a:r>
              <a:rPr lang="en-US" dirty="0"/>
              <a:t>&lt;</a:t>
            </a:r>
            <a:r>
              <a:rPr lang="en-US" dirty="0" err="1"/>
              <a:t>x.x</a:t>
            </a:r>
            <a:r>
              <a:rPr lang="en-US" dirty="0"/>
              <a:t>&gt;_language</a:t>
            </a:r>
          </a:p>
          <a:p>
            <a:endParaRPr lang="en-US" dirty="0"/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err="1"/>
              <a:t>ProjectCode</a:t>
            </a:r>
            <a:r>
              <a:rPr lang="en-US" b="1" dirty="0"/>
              <a:t>: </a:t>
            </a:r>
            <a:r>
              <a:rPr lang="en-US" dirty="0"/>
              <a:t>IVSN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Document’s name: </a:t>
            </a:r>
            <a:r>
              <a:rPr lang="en-US" dirty="0"/>
              <a:t>Architecture Design, Class Design…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v&lt;</a:t>
            </a:r>
            <a:r>
              <a:rPr lang="en-US" b="1" dirty="0" err="1"/>
              <a:t>x.x</a:t>
            </a:r>
            <a:r>
              <a:rPr lang="en-US" b="1" dirty="0"/>
              <a:t>&gt;: </a:t>
            </a:r>
            <a:r>
              <a:rPr lang="en-US" dirty="0"/>
              <a:t>document’s version. For example: v1.0, v1.1,…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Language: 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EN: English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JP: Japanese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7" y="2601555"/>
            <a:ext cx="5792008" cy="169568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57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865358"/>
            <a:ext cx="8740756" cy="461665"/>
            <a:chOff x="3182762" y="1748565"/>
            <a:chExt cx="8740756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861604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10846" y="4168454"/>
            <a:ext cx="2688988" cy="461665"/>
            <a:chOff x="2364542" y="4844790"/>
            <a:chExt cx="2688988" cy="4616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2689870" y="4844790"/>
              <a:ext cx="2363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Meeting minutes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hours/day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61" y="2626387"/>
            <a:ext cx="457200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80" y="2480038"/>
            <a:ext cx="640080" cy="64008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20" y="2605817"/>
            <a:ext cx="457200" cy="457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02" y="2626387"/>
            <a:ext cx="457200" cy="4572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grpSp>
        <p:nvGrpSpPr>
          <p:cNvPr id="157" name="Group 156"/>
          <p:cNvGrpSpPr/>
          <p:nvPr/>
        </p:nvGrpSpPr>
        <p:grpSpPr>
          <a:xfrm>
            <a:off x="16868570" y="1466946"/>
            <a:ext cx="850392" cy="850391"/>
            <a:chOff x="1001486" y="1465943"/>
            <a:chExt cx="653143" cy="653143"/>
          </a:xfrm>
        </p:grpSpPr>
        <p:sp>
          <p:nvSpPr>
            <p:cNvPr id="158" name="Rectangle 15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61" name="Rectangle 16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64" name="Rectangle 16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67" name="Rectangle 16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70" name="Rectangle 169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74" name="Rectangle 17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78" name="Rectangle 177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82" name="Rectangle 181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216" name="Rectangle 215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219" name="Rectangle 21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222" name="Rectangle 22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225" name="Rectangle 22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228" name="Rectangle 227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232" name="Rectangle 231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236" name="Rectangle 235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240" name="Rectangle 239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3" name="Picture 2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97" name="Rectangle 9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99" name="Rectangle 9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30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61019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8590074" y="865358"/>
            <a:ext cx="8740756" cy="461665"/>
            <a:chOff x="3182762" y="1748565"/>
            <a:chExt cx="8740756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8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48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19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0" y="6548402"/>
            <a:ext cx="11698421" cy="320040"/>
            <a:chOff x="-122664" y="6858000"/>
            <a:chExt cx="11698421" cy="320040"/>
          </a:xfrm>
        </p:grpSpPr>
        <p:sp>
          <p:nvSpPr>
            <p:cNvPr id="91" name="Rectangle 9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Triangle 9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85476" y="6556218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881845" y="2066528"/>
            <a:ext cx="5793539" cy="461665"/>
            <a:chOff x="3182762" y="1748565"/>
            <a:chExt cx="5793539" cy="461665"/>
          </a:xfrm>
        </p:grpSpPr>
        <p:sp>
          <p:nvSpPr>
            <p:cNvPr id="97" name="Flowchart: Off-page Connector 9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881844" y="2821847"/>
            <a:ext cx="5654976" cy="461665"/>
            <a:chOff x="3182762" y="1748565"/>
            <a:chExt cx="5654976" cy="461665"/>
          </a:xfrm>
        </p:grpSpPr>
        <p:sp>
          <p:nvSpPr>
            <p:cNvPr id="100" name="Flowchart: Off-page Connector 9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81843" y="3577166"/>
            <a:ext cx="5930756" cy="461665"/>
            <a:chOff x="3182762" y="1748565"/>
            <a:chExt cx="5930756" cy="461665"/>
          </a:xfrm>
        </p:grpSpPr>
        <p:sp>
          <p:nvSpPr>
            <p:cNvPr id="103" name="Flowchart: Off-page Connector 10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881842" y="4332484"/>
            <a:ext cx="6934236" cy="461665"/>
            <a:chOff x="3182762" y="1748565"/>
            <a:chExt cx="6934236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858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5949031" cy="461665"/>
            <a:chOff x="3182762" y="1748565"/>
            <a:chExt cx="5949031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239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8" y="1225816"/>
            <a:ext cx="8142098" cy="531950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2202832" y="2821847"/>
            <a:ext cx="5654976" cy="461665"/>
            <a:chOff x="3182762" y="1748565"/>
            <a:chExt cx="5654976" cy="461665"/>
          </a:xfrm>
        </p:grpSpPr>
        <p:sp>
          <p:nvSpPr>
            <p:cNvPr id="34" name="Flowchart: Off-page Connector 3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202831" y="3577166"/>
            <a:ext cx="5930756" cy="461665"/>
            <a:chOff x="3182762" y="1748565"/>
            <a:chExt cx="5930756" cy="461665"/>
          </a:xfrm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202830" y="4332484"/>
            <a:ext cx="6934236" cy="461665"/>
            <a:chOff x="3182762" y="1748565"/>
            <a:chExt cx="6934236" cy="461665"/>
          </a:xfrm>
        </p:grpSpPr>
        <p:sp>
          <p:nvSpPr>
            <p:cNvPr id="41" name="Flowchart: Off-page Connector 4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2208669" y="855343"/>
            <a:ext cx="5654976" cy="461665"/>
            <a:chOff x="3182762" y="1748565"/>
            <a:chExt cx="5654976" cy="461665"/>
          </a:xfrm>
        </p:grpSpPr>
        <p:sp>
          <p:nvSpPr>
            <p:cNvPr id="47" name="Flowchart: Off-page Connector 4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31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5793539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12192000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9878" y="4478514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34074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2728156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99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14" name="TextBox 13"/>
          <p:cNvSpPr txBox="1"/>
          <p:nvPr/>
        </p:nvSpPr>
        <p:spPr>
          <a:xfrm>
            <a:off x="1938459" y="183930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Bùi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Đình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Chiến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42033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2728155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0" name="TextBox 19"/>
          <p:cNvSpPr txBox="1"/>
          <p:nvPr/>
        </p:nvSpPr>
        <p:spPr>
          <a:xfrm>
            <a:off x="7619790" y="183930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Minh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Đức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42033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4638822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85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5" name="TextBox 24"/>
          <p:cNvSpPr txBox="1"/>
          <p:nvPr/>
        </p:nvSpPr>
        <p:spPr>
          <a:xfrm>
            <a:off x="1938459" y="374997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Thạc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Sơn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33099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4638821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0" name="TextBox 29"/>
          <p:cNvSpPr txBox="1"/>
          <p:nvPr/>
        </p:nvSpPr>
        <p:spPr>
          <a:xfrm>
            <a:off x="7619790" y="374997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33099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6516268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4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5" name="TextBox 34"/>
          <p:cNvSpPr txBox="1"/>
          <p:nvPr/>
        </p:nvSpPr>
        <p:spPr>
          <a:xfrm>
            <a:off x="1938459" y="562741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Tâm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20844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6516267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41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45" name="TextBox 44"/>
          <p:cNvSpPr txBox="1"/>
          <p:nvPr/>
        </p:nvSpPr>
        <p:spPr>
          <a:xfrm>
            <a:off x="7619790" y="562741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Phạm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Trọng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20844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Test Leader, QA, Tester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1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0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10">
        <p159:morph option="byObject"/>
      </p:transition>
    </mc:Choice>
    <mc:Fallback xmlns="">
      <p:transition advTm="1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22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-5765492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1845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9200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8911" y="5792163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25" name="Picture 24"/>
          <p:cNvPicPr/>
          <p:nvPr/>
        </p:nvPicPr>
        <p:blipFill>
          <a:blip r:embed="rId4"/>
          <a:stretch>
            <a:fillRect/>
          </a:stretch>
        </p:blipFill>
        <p:spPr>
          <a:xfrm>
            <a:off x="2753808" y="1253445"/>
            <a:ext cx="6607906" cy="456709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965196" y="-7237968"/>
            <a:ext cx="13766800" cy="7216375"/>
            <a:chOff x="-965196" y="-7237968"/>
            <a:chExt cx="13766800" cy="7216375"/>
          </a:xfrm>
        </p:grpSpPr>
        <p:sp>
          <p:nvSpPr>
            <p:cNvPr id="27" name="Backdrop"/>
            <p:cNvSpPr/>
            <p:nvPr/>
          </p:nvSpPr>
          <p:spPr>
            <a:xfrm>
              <a:off x="-965196" y="-7237968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7760" y="-5506321"/>
              <a:ext cx="11839933" cy="4586009"/>
            </a:xfrm>
            <a:prstGeom prst="rect">
              <a:avLst/>
            </a:prstGeom>
          </p:spPr>
        </p:pic>
      </p:grpSp>
      <p:sp>
        <p:nvSpPr>
          <p:cNvPr id="4" name="ActToGroup"/>
          <p:cNvSpPr/>
          <p:nvPr/>
        </p:nvSpPr>
        <p:spPr>
          <a:xfrm>
            <a:off x="3124200" y="1410361"/>
            <a:ext cx="1524000" cy="106613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5 L 3.33333E-6 -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23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6041339" y="855342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24048" y="2173589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8984" y="2739649"/>
            <a:ext cx="2728696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Language is Vietnamese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44" name="Rectangle 4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47" name="Rectangle 4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50" name="Rectangle 4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54" name="Rectangle 5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58" name="Rectangle 5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67" name="Group 6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74" name="Rectangle 7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77" name="Rectangle 7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86" name="Rectangle 8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97" name="Rectangle 9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01" name="Rectangle 10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06" name="Rectangle 105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111" name="Rectangle 110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655218" y="3739978"/>
            <a:ext cx="1434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186517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4619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0090" y="68610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6934236" y="855343"/>
            <a:ext cx="6934236" cy="461665"/>
            <a:chOff x="3182762" y="1748565"/>
            <a:chExt cx="6934236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73" name="Rectangle 72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11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691345" y="21683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691344" y="2928882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691342" y="3653562"/>
            <a:ext cx="6019050" cy="461665"/>
            <a:chOff x="3182762" y="1748565"/>
            <a:chExt cx="6019050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683807" y="4414108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12206514" y="5626100"/>
            <a:ext cx="2730500" cy="927100"/>
            <a:chOff x="12192000" y="5626100"/>
            <a:chExt cx="2730500" cy="927100"/>
          </a:xfrm>
        </p:grpSpPr>
        <p:sp>
          <p:nvSpPr>
            <p:cNvPr id="148" name="Rectangle 14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82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31970" y="3377636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7803" y="337717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79551" y="3366776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5266" y="3809027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5797" y="5577591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37140" y="55775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87" y="2061411"/>
            <a:ext cx="2194586" cy="16459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2626326"/>
            <a:ext cx="2362560" cy="6404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41" y="4593322"/>
            <a:ext cx="1817987" cy="9859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17" y="2311150"/>
            <a:ext cx="1656843" cy="104807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40" y="4451776"/>
            <a:ext cx="2073876" cy="1121014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12220396" y="858037"/>
            <a:ext cx="7878533" cy="461665"/>
            <a:chOff x="3182762" y="1748565"/>
            <a:chExt cx="7878533" cy="461665"/>
          </a:xfrm>
        </p:grpSpPr>
        <p:sp>
          <p:nvSpPr>
            <p:cNvPr id="51" name="Flowchart: Off-page Connector 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2220394" y="1582717"/>
            <a:ext cx="6019050" cy="461665"/>
            <a:chOff x="3182762" y="1748565"/>
            <a:chExt cx="6019050" cy="461665"/>
          </a:xfrm>
        </p:grpSpPr>
        <p:sp>
          <p:nvSpPr>
            <p:cNvPr id="54" name="Flowchart: Off-page Connector 5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212859" y="2343263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71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7199308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0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9984" y="5865134"/>
            <a:ext cx="31884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" dirty="0"/>
              <a:t> </a:t>
            </a:r>
            <a:r>
              <a:rPr lang="en-US" sz="1500" dirty="0"/>
              <a:t>iVolunteer system overall architecture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19" y="1396085"/>
            <a:ext cx="4635731" cy="4984831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2223608" y="855606"/>
            <a:ext cx="6019050" cy="461665"/>
            <a:chOff x="3182762" y="1748565"/>
            <a:chExt cx="6019050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093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>
            <a:fillRect/>
          </a:stretch>
        </p:blipFill>
        <p:spPr>
          <a:xfrm>
            <a:off x="563699" y="1096191"/>
            <a:ext cx="8437797" cy="5434627"/>
          </a:xfrm>
          <a:prstGeom prst="rect">
            <a:avLst/>
          </a:prstGeom>
        </p:spPr>
      </p:pic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28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16643" y="5814071"/>
            <a:ext cx="27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エンティティ関係図</a:t>
            </a:r>
            <a:endParaRPr lang="en-US" altLang="ja-JP" dirty="0"/>
          </a:p>
          <a:p>
            <a:pPr algn="ctr"/>
            <a:r>
              <a:rPr lang="en-US" altLang="ja-JP" dirty="0"/>
              <a:t>Entity Relationship Diagram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8115300" y="858037"/>
            <a:ext cx="7878533" cy="461665"/>
            <a:chOff x="3182762" y="1748565"/>
            <a:chExt cx="7878533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3824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29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24779" y="5716996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SQL</a:t>
            </a:r>
            <a:r>
              <a:rPr lang="ja-JP" altLang="en-US" dirty="0"/>
              <a:t>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SQL Database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0" y="1317271"/>
            <a:ext cx="9023819" cy="5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6044" y="5814071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"/>
          <a:stretch/>
        </p:blipFill>
        <p:spPr>
          <a:xfrm>
            <a:off x="3459983" y="1413786"/>
            <a:ext cx="5272034" cy="4255405"/>
          </a:xfrm>
          <a:prstGeom prst="rect">
            <a:avLst/>
          </a:prstGeom>
        </p:spPr>
      </p:pic>
      <p:sp>
        <p:nvSpPr>
          <p:cNvPr id="7" name="Message_Box"/>
          <p:cNvSpPr/>
          <p:nvPr/>
        </p:nvSpPr>
        <p:spPr>
          <a:xfrm>
            <a:off x="3459983" y="2438400"/>
            <a:ext cx="1150117" cy="8412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n_Box"/>
          <p:cNvSpPr/>
          <p:nvPr/>
        </p:nvSpPr>
        <p:spPr>
          <a:xfrm>
            <a:off x="4660900" y="2057400"/>
            <a:ext cx="1435100" cy="1224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st_Box"/>
          <p:cNvSpPr/>
          <p:nvPr/>
        </p:nvSpPr>
        <p:spPr>
          <a:xfrm>
            <a:off x="6210300" y="1967421"/>
            <a:ext cx="1231900" cy="131225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ser_Box"/>
          <p:cNvSpPr/>
          <p:nvPr/>
        </p:nvSpPr>
        <p:spPr>
          <a:xfrm>
            <a:off x="7556500" y="1413786"/>
            <a:ext cx="1175517" cy="18658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oup_Box"/>
          <p:cNvSpPr/>
          <p:nvPr/>
        </p:nvSpPr>
        <p:spPr>
          <a:xfrm>
            <a:off x="3759200" y="3359698"/>
            <a:ext cx="876300" cy="5646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bum_Box"/>
          <p:cNvSpPr/>
          <p:nvPr/>
        </p:nvSpPr>
        <p:spPr>
          <a:xfrm>
            <a:off x="4635500" y="3359699"/>
            <a:ext cx="1574800" cy="14790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dget_Box"/>
          <p:cNvSpPr/>
          <p:nvPr/>
        </p:nvSpPr>
        <p:spPr>
          <a:xfrm>
            <a:off x="6299200" y="3289282"/>
            <a:ext cx="1143000" cy="8616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ject_Box"/>
          <p:cNvSpPr/>
          <p:nvPr/>
        </p:nvSpPr>
        <p:spPr>
          <a:xfrm>
            <a:off x="7556500" y="3359698"/>
            <a:ext cx="914400" cy="1250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und_Finance_Box"/>
          <p:cNvSpPr/>
          <p:nvPr/>
        </p:nvSpPr>
        <p:spPr>
          <a:xfrm>
            <a:off x="3533919" y="4838700"/>
            <a:ext cx="2244581" cy="910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Message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17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699124" y="705903"/>
              <a:ext cx="8635625" cy="5594083"/>
              <a:chOff x="2699124" y="837459"/>
              <a:chExt cx="8635625" cy="5594083"/>
            </a:xfrm>
          </p:grpSpPr>
          <p:pic>
            <p:nvPicPr>
              <p:cNvPr id="18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837459"/>
                <a:ext cx="6501587" cy="5384127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20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メッセージの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Message Design </a:t>
                </a:r>
              </a:p>
            </p:txBody>
          </p:sp>
        </p:grpSp>
      </p:grpSp>
      <p:grpSp>
        <p:nvGrpSpPr>
          <p:cNvPr id="44" name="Plan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45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699124" y="995757"/>
              <a:ext cx="8635625" cy="5304229"/>
              <a:chOff x="2699124" y="1127313"/>
              <a:chExt cx="8635625" cy="5304229"/>
            </a:xfrm>
          </p:grpSpPr>
          <p:pic>
            <p:nvPicPr>
              <p:cNvPr id="47" name="Message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1127313"/>
                <a:ext cx="6501587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4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計画の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Plan Design </a:t>
                </a:r>
              </a:p>
            </p:txBody>
          </p:sp>
        </p:grpSp>
      </p:grpSp>
      <p:grpSp>
        <p:nvGrpSpPr>
          <p:cNvPr id="49" name="Post"/>
          <p:cNvGrpSpPr/>
          <p:nvPr/>
        </p:nvGrpSpPr>
        <p:grpSpPr>
          <a:xfrm>
            <a:off x="-167198" y="-7223466"/>
            <a:ext cx="12562398" cy="7216375"/>
            <a:chOff x="-167198" y="-358375"/>
            <a:chExt cx="12562398" cy="7216375"/>
          </a:xfrm>
        </p:grpSpPr>
        <p:sp>
          <p:nvSpPr>
            <p:cNvPr id="50" name="Backdrop"/>
            <p:cNvSpPr/>
            <p:nvPr/>
          </p:nvSpPr>
          <p:spPr>
            <a:xfrm>
              <a:off x="-167198" y="-358375"/>
              <a:ext cx="12562398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779823" y="995757"/>
              <a:ext cx="7554926" cy="5304229"/>
              <a:chOff x="3779823" y="1127313"/>
              <a:chExt cx="7554926" cy="5304229"/>
            </a:xfrm>
          </p:grpSpPr>
          <p:pic>
            <p:nvPicPr>
              <p:cNvPr id="52" name="Message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823" y="1127313"/>
                <a:ext cx="4340188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5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投稿の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Post Design </a:t>
                </a:r>
              </a:p>
            </p:txBody>
          </p:sp>
        </p:grpSp>
      </p:grpSp>
      <p:grpSp>
        <p:nvGrpSpPr>
          <p:cNvPr id="87" name="User"/>
          <p:cNvGrpSpPr/>
          <p:nvPr/>
        </p:nvGrpSpPr>
        <p:grpSpPr>
          <a:xfrm>
            <a:off x="-1219200" y="-7230720"/>
            <a:ext cx="13766800" cy="7216375"/>
            <a:chOff x="-1371600" y="-358375"/>
            <a:chExt cx="13766800" cy="7216375"/>
          </a:xfrm>
        </p:grpSpPr>
        <p:sp>
          <p:nvSpPr>
            <p:cNvPr id="88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343644" y="307932"/>
              <a:ext cx="6991105" cy="5992054"/>
              <a:chOff x="4343644" y="439488"/>
              <a:chExt cx="6991105" cy="5992054"/>
            </a:xfrm>
          </p:grpSpPr>
          <p:pic>
            <p:nvPicPr>
              <p:cNvPr id="90" name="Message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644" y="439488"/>
                <a:ext cx="3623967" cy="5549991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1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ユーザーの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User Design </a:t>
                </a:r>
              </a:p>
            </p:txBody>
          </p:sp>
        </p:grpSp>
      </p:grpSp>
      <p:grpSp>
        <p:nvGrpSpPr>
          <p:cNvPr id="92" name="Project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9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3860798" y="212625"/>
              <a:ext cx="7473951" cy="6087361"/>
              <a:chOff x="3860798" y="344181"/>
              <a:chExt cx="7473951" cy="6087361"/>
            </a:xfrm>
          </p:grpSpPr>
          <p:pic>
            <p:nvPicPr>
              <p:cNvPr id="95" name="Message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798" y="344181"/>
                <a:ext cx="4259213" cy="566880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6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プロジェクトの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Project Design </a:t>
                </a:r>
              </a:p>
            </p:txBody>
          </p:sp>
        </p:grpSp>
      </p:grpSp>
      <p:grpSp>
        <p:nvGrpSpPr>
          <p:cNvPr id="102" name="Album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0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11656" y="628808"/>
              <a:ext cx="8523093" cy="5671178"/>
              <a:chOff x="2811656" y="760364"/>
              <a:chExt cx="8523093" cy="5671178"/>
            </a:xfrm>
          </p:grpSpPr>
          <p:pic>
            <p:nvPicPr>
              <p:cNvPr id="106" name="Message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656" y="760364"/>
                <a:ext cx="5755881" cy="5222223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0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アルバムの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Album Design </a:t>
                </a:r>
              </a:p>
            </p:txBody>
          </p:sp>
        </p:grpSp>
      </p:grpSp>
      <p:grpSp>
        <p:nvGrpSpPr>
          <p:cNvPr id="109" name="Group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11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376084" y="2101244"/>
              <a:ext cx="8958665" cy="4198742"/>
              <a:chOff x="2376084" y="2232800"/>
              <a:chExt cx="8958665" cy="4198742"/>
            </a:xfrm>
          </p:grpSpPr>
          <p:pic>
            <p:nvPicPr>
              <p:cNvPr id="112" name="Message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084" y="2232800"/>
                <a:ext cx="6946344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1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48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149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2624302" y="2101244"/>
              <a:ext cx="8710447" cy="4198742"/>
              <a:chOff x="2624302" y="2232800"/>
              <a:chExt cx="8710447" cy="4198742"/>
            </a:xfrm>
          </p:grpSpPr>
          <p:pic>
            <p:nvPicPr>
              <p:cNvPr id="151" name="Message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02" y="2232800"/>
                <a:ext cx="6449907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2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53" name="Fund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54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968683" y="2815594"/>
              <a:ext cx="10366066" cy="3484392"/>
              <a:chOff x="968683" y="2947150"/>
              <a:chExt cx="10366066" cy="3484392"/>
            </a:xfrm>
          </p:grpSpPr>
          <p:pic>
            <p:nvPicPr>
              <p:cNvPr id="156" name="Message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683" y="2947150"/>
                <a:ext cx="9251175" cy="3238880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7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878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3.33333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01203 L -2.29167E-6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2.29167E-6 1.01203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01204 L -3.33333E-6 7.40741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1.0120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098068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9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Flow - </a:t>
            </a:r>
            <a:r>
              <a:rPr lang="ja-JP" altLang="en-US" b="1" dirty="0"/>
              <a:t>画面の流れ 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1187" y="5430742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err="1"/>
              <a:t>iVolunteer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 err="1"/>
              <a:t>iVolunteer</a:t>
            </a:r>
            <a:r>
              <a:rPr lang="en-US" dirty="0"/>
              <a:t> Screen Flow</a:t>
            </a:r>
            <a:endParaRPr lang="ja-JP" altLang="en-US" dirty="0"/>
          </a:p>
        </p:txBody>
      </p:sp>
      <p:pic>
        <p:nvPicPr>
          <p:cNvPr id="28" name="Picture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2" y="1663116"/>
            <a:ext cx="5676491" cy="4784586"/>
          </a:xfrm>
          <a:prstGeom prst="rect">
            <a:avLst/>
          </a:prstGeom>
        </p:spPr>
      </p:pic>
      <p:grpSp>
        <p:nvGrpSpPr>
          <p:cNvPr id="29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3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87599" y="536131"/>
              <a:ext cx="8947150" cy="5763855"/>
              <a:chOff x="2387599" y="667687"/>
              <a:chExt cx="8947150" cy="5763855"/>
            </a:xfrm>
          </p:grpSpPr>
          <p:pic>
            <p:nvPicPr>
              <p:cNvPr id="32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599" y="667687"/>
                <a:ext cx="5921827" cy="496802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46075" cap="sq">
                <a:solidFill>
                  <a:schemeClr val="bg1"/>
                </a:solidFill>
                <a:miter lim="800000"/>
              </a:ln>
            </p:spPr>
          </p:pic>
          <p:sp>
            <p:nvSpPr>
              <p:cNvPr id="3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画面の流れ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Screen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Flow</a:t>
                </a: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2346868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131" y="1857384"/>
            <a:ext cx="6532396" cy="40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833" y="1906561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042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59911" y="1784620"/>
            <a:ext cx="3034706" cy="900290"/>
            <a:chOff x="559911" y="1784620"/>
            <a:chExt cx="3034706" cy="9002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4" name="Rectangle 2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8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05539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02" y="1857384"/>
            <a:ext cx="6532396" cy="408862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5183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 Page Screen Design by HTML</a:t>
            </a:r>
            <a:endParaRPr lang="en-US" dirty="0"/>
          </a:p>
        </p:txBody>
      </p:sp>
      <p:pic>
        <p:nvPicPr>
          <p:cNvPr id="23" name="Picture 22" descr="https://scontent-hkg3-1.xx.fbcdn.net/v/t35.0-12/13340729_908409979267609_529962374_o.png?oh=5d2bfb5ce912f07e0444bfc7401ff134&amp;oe=5755863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4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82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885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 Page Screen Design by HTML</a:t>
            </a:r>
            <a:endParaRPr lang="en-US" dirty="0"/>
          </a:p>
        </p:txBody>
      </p:sp>
      <p:pic>
        <p:nvPicPr>
          <p:cNvPr id="21" name="Picture 20" descr="https://scontent-hkg3-1.xx.fbcdn.net/v/t35.0-12/13340729_908409979267609_529962374_o.png?oh=5d2bfb5ce912f07e0444bfc7401ff134&amp;oe=5755863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-7752861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28598" y="1857384"/>
            <a:ext cx="6532396" cy="4088622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47" y="1920884"/>
            <a:ext cx="6182305" cy="409033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930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2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47" y="1920884"/>
            <a:ext cx="6182305" cy="4090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5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3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6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Package View -  </a:t>
            </a:r>
            <a:r>
              <a:rPr lang="ja-JP" altLang="en-US" b="1" dirty="0"/>
              <a:t>パッケージ ビュー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4347483" y="1015293"/>
            <a:ext cx="7312854" cy="538604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16872" y="5583533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ビュー</a:t>
            </a:r>
            <a:endParaRPr lang="en-US" altLang="ja-JP" dirty="0"/>
          </a:p>
          <a:p>
            <a:pPr algn="ctr"/>
            <a:r>
              <a:rPr lang="en-US" altLang="ja-JP" dirty="0"/>
              <a:t>Package View</a:t>
            </a:r>
          </a:p>
        </p:txBody>
      </p:sp>
    </p:spTree>
    <p:extLst>
      <p:ext uri="{BB962C8B-B14F-4D97-AF65-F5344CB8AC3E}">
        <p14:creationId xmlns:p14="http://schemas.microsoft.com/office/powerpoint/2010/main" val="199883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3015" y="1807359"/>
            <a:ext cx="6945970" cy="41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6189" y="6002242"/>
            <a:ext cx="657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ホームコントローラのクラス設計 </a:t>
            </a:r>
            <a:r>
              <a:rPr lang="en-US" altLang="ja-JP" dirty="0"/>
              <a:t>– </a:t>
            </a:r>
            <a:r>
              <a:rPr lang="en-US" altLang="ja-JP" dirty="0" err="1"/>
              <a:t>HomeController</a:t>
            </a:r>
            <a:r>
              <a:rPr lang="en-US" altLang="ja-JP" dirty="0"/>
              <a:t> Class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52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18" name="Rectangle 17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21" name="Rectangle 2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24" name="Rectangle 2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30" name="Rectangle 2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33" name="Rectangle 32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37" name="Rectangle 3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42" name="Rectangle 4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46" name="Rectangle 4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50" name="Rectangle 4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53" name="Rectangle 5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56" name="Rectangle 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59" name="Rectangle 5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66" name="Rectangle 65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70" name="Rectangle 69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2221028" y="5626100"/>
            <a:ext cx="2730500" cy="927100"/>
            <a:chOff x="12192000" y="5626100"/>
            <a:chExt cx="2730500" cy="927100"/>
          </a:xfrm>
        </p:grpSpPr>
        <p:sp>
          <p:nvSpPr>
            <p:cNvPr id="82" name="Rectangle 81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69269" y="6042751"/>
            <a:ext cx="627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ホームページのシーケンス図 </a:t>
            </a:r>
            <a:r>
              <a:rPr lang="en-US" altLang="ja-JP" dirty="0"/>
              <a:t>– Home</a:t>
            </a:r>
            <a:r>
              <a:rPr lang="ja-JP" altLang="en-US" dirty="0"/>
              <a:t> </a:t>
            </a:r>
            <a:r>
              <a:rPr lang="en-US" altLang="ja-JP" dirty="0"/>
              <a:t>Page Sequence Diagram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1096191"/>
            <a:ext cx="5124516" cy="48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791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505" y="68601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4525812" y="855605"/>
            <a:ext cx="4346284" cy="461665"/>
            <a:chOff x="3182762" y="1748565"/>
            <a:chExt cx="4346284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3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963570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685101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2640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640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4494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4494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5113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1368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1368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2221029" y="5626100"/>
            <a:ext cx="2730500" cy="927100"/>
            <a:chOff x="12192000" y="5626100"/>
            <a:chExt cx="2730500" cy="927100"/>
          </a:xfrm>
        </p:grpSpPr>
        <p:sp>
          <p:nvSpPr>
            <p:cNvPr id="138" name="Rectangle 13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13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40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5"/>
          <p:cNvSpPr txBox="1"/>
          <p:nvPr/>
        </p:nvSpPr>
        <p:spPr>
          <a:xfrm>
            <a:off x="5251072" y="5873410"/>
            <a:ext cx="197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Times New Roman" pitchFamily="18" charset="0"/>
              </a:rPr>
              <a:t>V-model process</a:t>
            </a:r>
          </a:p>
        </p:txBody>
      </p:sp>
      <p:pic>
        <p:nvPicPr>
          <p:cNvPr id="35" name="Picture 3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4998" r="2213" b="7149"/>
          <a:stretch/>
        </p:blipFill>
        <p:spPr bwMode="auto">
          <a:xfrm>
            <a:off x="2571749" y="1585028"/>
            <a:ext cx="6972301" cy="40918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49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36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8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7233" y="2167585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7233" y="251835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7233" y="2869118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102" y="3408771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47233" y="3903418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147233" y="425418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05162" y="1807289"/>
            <a:ext cx="51072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reason of combining the two MongoDB and Microsoft SQL Server 2014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Considering the advantages that the two Database supports, we have made the decision to combine the two database in developing the IVSN system for these reasons.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IVSN system is planned to develop into two circles of Iterative and incremental developing process. Therefore, project scaling is indispensable. In this case MongoDB is suitable for this.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SQL Server support Transaction that guarantees either updates both succeed or both fail</a:t>
            </a:r>
          </a:p>
        </p:txBody>
      </p:sp>
    </p:spTree>
    <p:extLst>
      <p:ext uri="{BB962C8B-B14F-4D97-AF65-F5344CB8AC3E}">
        <p14:creationId xmlns:p14="http://schemas.microsoft.com/office/powerpoint/2010/main" val="214992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9540" y="2358360"/>
            <a:ext cx="7642547" cy="3483864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Testing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192000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Testing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</a:t>
            </a:r>
            <a:r>
              <a:rPr lang="en-US" sz="2000" dirty="0"/>
              <a:t>Supervisor</a:t>
            </a:r>
            <a:endParaRPr lang="en-US" sz="200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42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09070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Testing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548754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Testing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534" y="2314817"/>
            <a:ext cx="6213430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43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132985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3858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3" name="Chevron 22"/>
          <p:cNvSpPr/>
          <p:nvPr/>
        </p:nvSpPr>
        <p:spPr>
          <a:xfrm>
            <a:off x="6925859" y="1585028"/>
            <a:ext cx="2441704" cy="489966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36841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1642562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97" y="2314817"/>
            <a:ext cx="6213430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44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0" name="Chevron 1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9" name="Chevron 18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hevron 20"/>
          <p:cNvSpPr/>
          <p:nvPr/>
        </p:nvSpPr>
        <p:spPr>
          <a:xfrm>
            <a:off x="9750296" y="1590362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216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451937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-10999942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3804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12489391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278179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84" y="2560155"/>
            <a:ext cx="6236701" cy="34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1" name="Chevron 20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hevron 23"/>
          <p:cNvSpPr/>
          <p:nvPr/>
        </p:nvSpPr>
        <p:spPr>
          <a:xfrm>
            <a:off x="12261175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alpha val="0"/>
                  </a:schemeClr>
                </a:solidFill>
              </a:rPr>
              <a:t>Execute Test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07212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22" name="Chevron 21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5" name="Chevron 24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11572527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-7515320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12441574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98" y="2506094"/>
            <a:ext cx="7086076" cy="31586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719058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92" y="2560155"/>
            <a:ext cx="6236701" cy="34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Chevron 22"/>
          <p:cNvSpPr/>
          <p:nvPr/>
        </p:nvSpPr>
        <p:spPr>
          <a:xfrm>
            <a:off x="736816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2391092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54365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7" name="Chevron 2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8" name="Chevron 27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1849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-11226035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1" name="Picture 2" descr="C:\Users\Chinh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7627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-5437247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2408540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68" y="2466044"/>
            <a:ext cx="7025529" cy="34042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782574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90" y="2379549"/>
            <a:ext cx="737197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hevron 24"/>
          <p:cNvSpPr/>
          <p:nvPr/>
        </p:nvSpPr>
        <p:spPr>
          <a:xfrm>
            <a:off x="12847176" y="1585028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50828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27" name="Chevron 26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8" name="Chevron 27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9" name="Chevron 28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0" name="Chevron 2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5" y="2466044"/>
            <a:ext cx="6830740" cy="3404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862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-10831399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86250" y="2506094"/>
            <a:ext cx="7193827" cy="315868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553915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4452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5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3385436" y="1585028"/>
            <a:ext cx="2749718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3106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24634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-11012522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2394" y="2466044"/>
            <a:ext cx="7025529" cy="340420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52124"/>
              </p:ext>
            </p:extLst>
          </p:nvPr>
        </p:nvGraphicFramePr>
        <p:xfrm>
          <a:off x="161873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64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14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Content Placeholder 2"/>
          <p:cNvSpPr txBox="1">
            <a:spLocks/>
          </p:cNvSpPr>
          <p:nvPr/>
        </p:nvSpPr>
        <p:spPr>
          <a:xfrm>
            <a:off x="3476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96015"/>
              </p:ext>
            </p:extLst>
          </p:nvPr>
        </p:nvGraphicFramePr>
        <p:xfrm>
          <a:off x="40715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95046"/>
              </p:ext>
            </p:extLst>
          </p:nvPr>
        </p:nvGraphicFramePr>
        <p:xfrm>
          <a:off x="12702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83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50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29" name="Rectangle 28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2" name="Rectangle 3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43" name="Rectangle 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6" name="Rectangle 4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9" name="Rectangle 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53" name="Rectangle 52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7" name="Rectangle 56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61" name="Rectangle 60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5" name="Rectangle 6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74" name="Rectangle 73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9" name="Rectangle 88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29165"/>
              </p:ext>
            </p:extLst>
          </p:nvPr>
        </p:nvGraphicFramePr>
        <p:xfrm>
          <a:off x="2034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80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82654" y="2592590"/>
            <a:ext cx="9226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 hidden="1"/>
          <p:cNvSpPr txBox="1"/>
          <p:nvPr/>
        </p:nvSpPr>
        <p:spPr>
          <a:xfrm>
            <a:off x="3305813" y="2652981"/>
            <a:ext cx="5580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 hidden="1"/>
          <p:cNvSpPr txBox="1"/>
          <p:nvPr/>
        </p:nvSpPr>
        <p:spPr>
          <a:xfrm>
            <a:off x="3761867" y="3167390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VOLUNTEER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6269" y="342358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4833" y="1322169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9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3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680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28" name="Rectangle 12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Triangle 13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129429" y="68601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52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219200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406586"/>
              </p:ext>
            </p:extLst>
          </p:nvPr>
        </p:nvGraphicFramePr>
        <p:xfrm>
          <a:off x="571500" y="1666963"/>
          <a:ext cx="11128601" cy="41234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70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Main objective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Provide a web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sites help volunteer connect with other volunteer and help them manage, public their volunteer activities.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Purpose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Provide a </a:t>
                      </a:r>
                      <a:r>
                        <a:rPr lang="en-US" sz="1600" kern="1200" dirty="0" err="1">
                          <a:effectLst/>
                        </a:rPr>
                        <a:t>iVolunteer</a:t>
                      </a:r>
                      <a:r>
                        <a:rPr lang="en-US" sz="1600" kern="1200" dirty="0">
                          <a:effectLst/>
                        </a:rPr>
                        <a:t> online on website.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2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Source repository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kern="1200" dirty="0">
                          <a:effectLst/>
                          <a:hlinkClick r:id="rId4"/>
                        </a:rPr>
                        <a:t>https://github.com/LordofKnight93/Capstone_SM2016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Plan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Actual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Release versions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Duration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 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Efforts (person day)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Test cases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924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Defects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135-195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Document pages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Lines of code (Total)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15696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53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84" y="1461257"/>
            <a:ext cx="7861632" cy="4247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5087" y="5868659"/>
            <a:ext cx="456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8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54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3309" y="5041150"/>
            <a:ext cx="712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ウエブサイトフィードバック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 Feedback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0" y="2517717"/>
            <a:ext cx="5726853" cy="1866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037" y="2365011"/>
            <a:ext cx="5165839" cy="237758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241168" y="839543"/>
            <a:ext cx="6268028" cy="461665"/>
            <a:chOff x="3182762" y="1748565"/>
            <a:chExt cx="6268028" cy="461665"/>
          </a:xfrm>
        </p:grpSpPr>
        <p:sp>
          <p:nvSpPr>
            <p:cNvPr id="19" name="Flowchart: Off-page Connector 1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49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0" y="6545320"/>
            <a:ext cx="42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2192000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077564" y="1952173"/>
            <a:ext cx="0" cy="3026653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3062" y="1952173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3861" y="1954338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9070" y="3179533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cannot display well on Mobile or Tablet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9070" y="2730554"/>
            <a:ext cx="430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does not support Multilanguage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5077" y="2680316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65077" y="3160322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65077" y="3640328"/>
            <a:ext cx="513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Provide account registration by Gmail or Facebook account</a:t>
            </a:r>
          </a:p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9070" y="3907996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provide account registration by Gmail or Facebook account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9070" y="4609494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implement Full Text Searching.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43485" y="4337654"/>
            <a:ext cx="513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Implement Full Text Searching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-6268028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31" name="Rectangle 30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4" name="Rectangle 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4" name="Rectangle 43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48" name="Rectangle 47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2" name="Rectangle 5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56" name="Rectangle 5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0" name="Rectangle 5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3" name="Rectangle 6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66" name="Rectangle 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69" name="Rectangle 6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2" name="Rectangle 7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4921" y="99926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Demo -</a:t>
            </a:r>
            <a:r>
              <a:rPr lang="ja-JP" altLang="en-US" sz="3600" b="1" dirty="0"/>
              <a:t>デモ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74" y="1746106"/>
            <a:ext cx="6670342" cy="441323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60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28288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71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883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Background  Text"/>
          <p:cNvSpPr/>
          <p:nvPr/>
        </p:nvSpPr>
        <p:spPr>
          <a:xfrm>
            <a:off x="1145459" y="88519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VOLUNTEER"/>
          <p:cNvSpPr txBox="1"/>
          <p:nvPr/>
        </p:nvSpPr>
        <p:spPr>
          <a:xfrm>
            <a:off x="1814847" y="93160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75" name="Rectangle 7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140" name="Rectangle 13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144" name="Rectangle 14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148" name="Rectangle 14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52" name="Rectangle 15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6855184" y="1466946"/>
            <a:ext cx="850392" cy="850391"/>
            <a:chOff x="1001486" y="1465943"/>
            <a:chExt cx="653143" cy="653143"/>
          </a:xfrm>
        </p:grpSpPr>
        <p:sp>
          <p:nvSpPr>
            <p:cNvPr id="156" name="Rectangle 1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6858117" y="2469854"/>
            <a:ext cx="850392" cy="850393"/>
            <a:chOff x="1001486" y="1465943"/>
            <a:chExt cx="653143" cy="653143"/>
          </a:xfrm>
        </p:grpSpPr>
        <p:sp>
          <p:nvSpPr>
            <p:cNvPr id="159" name="Rectangle 15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6861647" y="3443556"/>
            <a:ext cx="850392" cy="850391"/>
            <a:chOff x="1001486" y="1465943"/>
            <a:chExt cx="653143" cy="653143"/>
          </a:xfrm>
        </p:grpSpPr>
        <p:sp>
          <p:nvSpPr>
            <p:cNvPr id="162" name="Rectangle 16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6859247" y="4428184"/>
            <a:ext cx="850392" cy="850392"/>
            <a:chOff x="1001485" y="1465942"/>
            <a:chExt cx="753732" cy="690824"/>
          </a:xfrm>
        </p:grpSpPr>
        <p:sp>
          <p:nvSpPr>
            <p:cNvPr id="165" name="Rectangle 164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2189591" y="1466019"/>
            <a:ext cx="4663440" cy="850392"/>
            <a:chOff x="6224140" y="1756226"/>
            <a:chExt cx="4663440" cy="850392"/>
          </a:xfrm>
        </p:grpSpPr>
        <p:sp>
          <p:nvSpPr>
            <p:cNvPr id="168" name="Rectangle 167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2203197" y="2469851"/>
            <a:ext cx="4663440" cy="850392"/>
            <a:chOff x="6229445" y="2764821"/>
            <a:chExt cx="4663440" cy="850392"/>
          </a:xfrm>
        </p:grpSpPr>
        <p:sp>
          <p:nvSpPr>
            <p:cNvPr id="172" name="Rectangle 171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12206258" y="3443558"/>
            <a:ext cx="4663440" cy="850392"/>
            <a:chOff x="6222982" y="3738528"/>
            <a:chExt cx="4663440" cy="850392"/>
          </a:xfrm>
        </p:grpSpPr>
        <p:sp>
          <p:nvSpPr>
            <p:cNvPr id="176" name="Rectangle 175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206259" y="4428185"/>
            <a:ext cx="4663440" cy="850392"/>
            <a:chOff x="6222982" y="4723155"/>
            <a:chExt cx="4663440" cy="850392"/>
          </a:xfrm>
        </p:grpSpPr>
        <p:sp>
          <p:nvSpPr>
            <p:cNvPr id="181" name="Rectangle 180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3305813" y="2594081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704041"/>
            <a:ext cx="476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 SOCIAL NETWORK</a:t>
            </a:r>
          </a:p>
        </p:txBody>
      </p:sp>
      <p:sp>
        <p:nvSpPr>
          <p:cNvPr id="10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1103" y="-422367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-52451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10800000">
            <a:off x="-52451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-3928941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0609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-52451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/>
        </p:nvSpPr>
        <p:spPr>
          <a:xfrm rot="10800000">
            <a:off x="-52451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-3928941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0609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-52451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 Side Corner Rectangle 24"/>
          <p:cNvSpPr/>
          <p:nvPr/>
        </p:nvSpPr>
        <p:spPr>
          <a:xfrm rot="10800000">
            <a:off x="-52451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-3928941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0609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22472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/>
        </p:nvSpPr>
        <p:spPr>
          <a:xfrm rot="10800000">
            <a:off x="122472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135633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4313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22472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/>
        </p:nvSpPr>
        <p:spPr>
          <a:xfrm rot="10800000">
            <a:off x="122472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135633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313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22472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Same Side Corner Rectangle 39"/>
          <p:cNvSpPr/>
          <p:nvPr/>
        </p:nvSpPr>
        <p:spPr>
          <a:xfrm rot="10800000">
            <a:off x="122472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135633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313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4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9910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-211868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36791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37972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37867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37767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-276860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-2625734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602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16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VOLUNTEER"/>
          <p:cNvSpPr txBox="1"/>
          <p:nvPr/>
        </p:nvSpPr>
        <p:spPr>
          <a:xfrm>
            <a:off x="1814847" y="24326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853738" y="-276819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6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760" y="624893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858000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7760" y="637431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48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003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17862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-4930667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-4349641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-4930667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-4349641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-3020001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-2438975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-3020001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-2438975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-1142555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-561529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-114255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-561529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8" name="iVOLUNTEER"/>
          <p:cNvSpPr txBox="1"/>
          <p:nvPr/>
        </p:nvSpPr>
        <p:spPr>
          <a:xfrm>
            <a:off x="237760" y="-377559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61103" y="-37755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11659" y="-37755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10">
        <p159:morph option="byObject"/>
      </p:transition>
    </mc:Choice>
    <mc:Fallback xmlns="">
      <p:transition advTm="1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5489</TotalTime>
  <Words>5253</Words>
  <Application>Microsoft Office PowerPoint</Application>
  <PresentationFormat>Widescreen</PresentationFormat>
  <Paragraphs>1711</Paragraphs>
  <Slides>70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Calibri (Body)</vt:lpstr>
      <vt:lpstr>MS Mincho</vt:lpstr>
      <vt:lpstr>SimSun</vt:lpstr>
      <vt:lpstr>游ゴシック</vt:lpstr>
      <vt:lpstr>Arial</vt:lpstr>
      <vt:lpstr>Calibri</vt:lpstr>
      <vt:lpstr>Calibri Light</vt:lpstr>
      <vt:lpstr>Lucida Calligraphy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Võ Tôn</dc:creator>
  <cp:lastModifiedBy>Tôn Phúc Võ</cp:lastModifiedBy>
  <cp:revision>340</cp:revision>
  <dcterms:created xsi:type="dcterms:W3CDTF">2016-08-18T17:21:02Z</dcterms:created>
  <dcterms:modified xsi:type="dcterms:W3CDTF">2016-08-31T17:49:55Z</dcterms:modified>
</cp:coreProperties>
</file>